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8"/>
  </p:notesMasterIdLst>
  <p:sldIdLst>
    <p:sldId id="256" r:id="rId2"/>
    <p:sldId id="257" r:id="rId3"/>
    <p:sldId id="270" r:id="rId4"/>
    <p:sldId id="272" r:id="rId5"/>
    <p:sldId id="258" r:id="rId6"/>
    <p:sldId id="260" r:id="rId7"/>
    <p:sldId id="259" r:id="rId8"/>
    <p:sldId id="262" r:id="rId9"/>
    <p:sldId id="269" r:id="rId10"/>
    <p:sldId id="261" r:id="rId11"/>
    <p:sldId id="263" r:id="rId12"/>
    <p:sldId id="265" r:id="rId13"/>
    <p:sldId id="266" r:id="rId14"/>
    <p:sldId id="264" r:id="rId15"/>
    <p:sldId id="268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70" d="100"/>
          <a:sy n="70" d="100"/>
        </p:scale>
        <p:origin x="9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</a:t>
            </a:r>
            <a:r>
              <a:rPr lang="en-US" altLang="ko-KR" dirty="0"/>
              <a:t>!! </a:t>
            </a:r>
            <a:r>
              <a:rPr lang="ko-KR" altLang="en-US" dirty="0"/>
              <a:t>감귤 하면 무엇이 생각나나요</a:t>
            </a:r>
            <a:r>
              <a:rPr lang="en-US" altLang="ko-KR" dirty="0"/>
              <a:t>?! =&gt; </a:t>
            </a:r>
            <a:r>
              <a:rPr lang="ko-KR" altLang="en-US" dirty="0"/>
              <a:t>제주도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4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감귤에 대해 </a:t>
            </a:r>
            <a:r>
              <a:rPr lang="en-US" altLang="ko-KR" dirty="0"/>
              <a:t>= </a:t>
            </a:r>
            <a:r>
              <a:rPr lang="ko-KR" altLang="en-US" dirty="0"/>
              <a:t>간단히 설명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7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제주지역의 </a:t>
            </a:r>
            <a:r>
              <a:rPr lang="ko-KR" altLang="en-US" dirty="0" err="1"/>
              <a:t>과실류</a:t>
            </a:r>
            <a:r>
              <a:rPr lang="ko-KR" altLang="en-US" dirty="0"/>
              <a:t> 생산량은 우리나라 전체 </a:t>
            </a:r>
            <a:r>
              <a:rPr lang="ko-KR" altLang="en-US" dirty="0" err="1"/>
              <a:t>산출량중에</a:t>
            </a:r>
            <a:r>
              <a:rPr lang="ko-KR" altLang="en-US" dirty="0"/>
              <a:t> </a:t>
            </a:r>
            <a:r>
              <a:rPr lang="ko-KR" altLang="en-US" dirty="0" err="1"/>
              <a:t>높은비중을</a:t>
            </a:r>
            <a:r>
              <a:rPr lang="ko-KR" altLang="en-US" dirty="0"/>
              <a:t> 차지한다</a:t>
            </a:r>
            <a:r>
              <a:rPr lang="en-US" altLang="ko-KR" dirty="0"/>
              <a:t>. </a:t>
            </a:r>
            <a:r>
              <a:rPr lang="ko-KR" altLang="en-US" dirty="0"/>
              <a:t>통계청에서 발표한 </a:t>
            </a:r>
            <a:r>
              <a:rPr lang="en-US" altLang="ko-KR" dirty="0"/>
              <a:t>2018</a:t>
            </a:r>
            <a:r>
              <a:rPr lang="ko-KR" altLang="en-US" dirty="0"/>
              <a:t>년 자료에 따르면 상위 </a:t>
            </a:r>
            <a:r>
              <a:rPr lang="en-US" altLang="ko-KR" dirty="0"/>
              <a:t>10% </a:t>
            </a:r>
            <a:r>
              <a:rPr lang="ko-KR" altLang="en-US" dirty="0"/>
              <a:t>이상의 </a:t>
            </a:r>
            <a:r>
              <a:rPr lang="ko-KR" altLang="en-US" dirty="0" err="1"/>
              <a:t>농가중</a:t>
            </a:r>
            <a:r>
              <a:rPr lang="ko-KR" altLang="en-US" dirty="0"/>
              <a:t> </a:t>
            </a:r>
            <a:r>
              <a:rPr lang="ko-KR" altLang="en-US" dirty="0" err="1"/>
              <a:t>제주도역시</a:t>
            </a:r>
            <a:r>
              <a:rPr lang="ko-KR" altLang="en-US" dirty="0"/>
              <a:t> </a:t>
            </a:r>
            <a:r>
              <a:rPr lang="en-US" altLang="ko-KR" dirty="0"/>
              <a:t>11.5%</a:t>
            </a:r>
            <a:r>
              <a:rPr lang="ko-KR" altLang="en-US" dirty="0"/>
              <a:t>를 차지하고 있고</a:t>
            </a:r>
            <a:r>
              <a:rPr lang="en-US" altLang="ko-KR" dirty="0"/>
              <a:t>, </a:t>
            </a:r>
            <a:r>
              <a:rPr lang="ko-KR" altLang="en-US" dirty="0"/>
              <a:t>제주도내 </a:t>
            </a:r>
            <a:r>
              <a:rPr lang="ko-KR" altLang="en-US" dirty="0" err="1"/>
              <a:t>과실중</a:t>
            </a:r>
            <a:r>
              <a:rPr lang="ko-KR" altLang="en-US" dirty="0"/>
              <a:t> 감귤생산량은 전국생산량중의 </a:t>
            </a:r>
            <a:r>
              <a:rPr lang="en-US" altLang="ko-KR" dirty="0"/>
              <a:t>99.8% </a:t>
            </a:r>
            <a:r>
              <a:rPr lang="ko-KR" altLang="en-US" dirty="0"/>
              <a:t>를 </a:t>
            </a:r>
            <a:r>
              <a:rPr lang="ko-KR" altLang="en-US" dirty="0" err="1"/>
              <a:t>차지할만큼</a:t>
            </a:r>
            <a:r>
              <a:rPr lang="ko-KR" altLang="en-US" dirty="0"/>
              <a:t> 전국 감귤산업에 있어서 아주 중요한 부분을 차지하고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1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7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2020-01-17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>
            <a:off x="3948426" y="791737"/>
            <a:ext cx="3183468" cy="3429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1075" y="4320044"/>
            <a:ext cx="73372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56451" flipH="1">
            <a:off x="9366991" y="4033601"/>
            <a:ext cx="959526" cy="14785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582"/>
          <a:stretch/>
        </p:blipFill>
        <p:spPr>
          <a:xfrm rot="1880870" flipH="1">
            <a:off x="9416271" y="4383117"/>
            <a:ext cx="524458" cy="10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그런데 최근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5AAACA-58D7-41C5-97C6-E7888432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8434"/>
            <a:ext cx="6398950" cy="4586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697361"/>
          </a:xfrm>
          <a:prstGeom prst="wedgeRoundRectCallout">
            <a:avLst>
              <a:gd name="adj1" fmla="val 2826"/>
              <a:gd name="adj2" fmla="val 897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</a:t>
            </a:r>
            <a:r>
              <a:rPr kumimoji="1" lang="en-US" altLang="ko-KR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,</a:t>
            </a:r>
          </a:p>
          <a:p>
            <a:pPr lvl="0">
              <a:defRPr/>
            </a:pP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공급량 </a:t>
            </a:r>
            <a:r>
              <a:rPr kumimoji="1" lang="ko-KR" altLang="en-US" sz="3200" dirty="0" err="1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조정등이</a:t>
            </a:r>
            <a:r>
              <a:rPr kumimoji="1" lang="ko-KR" altLang="en-US" sz="3200" dirty="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 필요한 것으로 파악됨</a:t>
            </a:r>
            <a:endParaRPr kumimoji="1" lang="en-US" altLang="ko-KR" sz="3200" dirty="0">
              <a:ln w="12700" cap="flat" cmpd="sng" algn="ctr">
                <a:solidFill>
                  <a:sysClr val="windowText" lastClr="000000"/>
                </a:solidFill>
                <a:prstDash val="solid"/>
                <a:miter/>
              </a:ln>
              <a:solidFill>
                <a:sysClr val="windowText" lastClr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3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694619" y="1607000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가공식품 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Analysis</a:t>
            </a: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/>
                <a:t>시계열분석</a:t>
              </a:r>
            </a:p>
            <a:p>
              <a:pPr lvl="0">
                <a:defRPr/>
              </a:pPr>
              <a:r>
                <a:rPr lang="ko-KR" altLang="en-US" sz="1100"/>
                <a:t>시간의 흐름에 따른</a:t>
              </a:r>
            </a:p>
            <a:p>
              <a:pPr lvl="0">
                <a:defRPr/>
              </a:pPr>
              <a:r>
                <a:rPr lang="ko-KR" altLang="en-US" sz="1100"/>
                <a:t>일정한 간격마다의</a:t>
              </a:r>
            </a:p>
            <a:p>
              <a:pPr lvl="0">
                <a:defRPr/>
              </a:pPr>
              <a:r>
                <a:rPr lang="ko-KR" altLang="en-US" sz="110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2.  </a:t>
              </a:r>
              <a:r>
                <a:rPr lang="ko-KR" altLang="en-US" sz="1100"/>
                <a:t>회귀분석</a:t>
              </a:r>
            </a:p>
            <a:p>
              <a:pPr lvl="0">
                <a:defRPr/>
              </a:pPr>
              <a:r>
                <a:rPr lang="ko-KR" altLang="en-US" sz="1100"/>
                <a:t>유효변수</a:t>
              </a:r>
              <a:r>
                <a:rPr lang="en-US" altLang="ko-KR" sz="1100"/>
                <a:t>(</a:t>
              </a:r>
              <a:r>
                <a:rPr lang="ko-KR" altLang="en-US" sz="1100"/>
                <a:t>독립변수</a:t>
              </a:r>
              <a:r>
                <a:rPr lang="en-US" altLang="ko-KR" sz="1100"/>
                <a:t>)</a:t>
              </a:r>
              <a:r>
                <a:rPr lang="ko-KR" altLang="en-US" sz="1100"/>
                <a:t>의</a:t>
              </a:r>
            </a:p>
            <a:p>
              <a:pPr lvl="0">
                <a:defRPr/>
              </a:pPr>
              <a:r>
                <a:rPr lang="ko-KR" altLang="en-US" sz="1100"/>
                <a:t>변화에 따라 결과가</a:t>
              </a:r>
            </a:p>
            <a:p>
              <a:pPr lvl="0">
                <a:defRPr/>
              </a:pPr>
              <a:r>
                <a:rPr lang="ko-KR" altLang="en-US" sz="110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/>
                <a:t>예측하는 모형</a:t>
              </a:r>
              <a:endParaRPr lang="en-US" altLang="ko-KR" sz="11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3. </a:t>
              </a:r>
              <a:r>
                <a:rPr lang="ko-KR" altLang="en-US" sz="1100"/>
                <a:t>랜덤 포레스트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/>
                <a:t>4. KMeans (</a:t>
              </a:r>
              <a:r>
                <a:rPr lang="ko-KR" altLang="en-US" sz="1100"/>
                <a:t>군집화</a:t>
              </a:r>
              <a:r>
                <a:rPr lang="en-US" altLang="ko-KR" sz="1100"/>
                <a:t>)</a:t>
              </a:r>
            </a:p>
            <a:p>
              <a:pPr lvl="0">
                <a:defRPr/>
              </a:pPr>
              <a:r>
                <a:rPr lang="ko-KR" altLang="en-US" sz="110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/>
                <a:t>각 특성을 분석해서</a:t>
              </a:r>
            </a:p>
            <a:p>
              <a:pPr lvl="0">
                <a:defRPr/>
              </a:pPr>
              <a:r>
                <a:rPr lang="ko-KR" altLang="en-US" sz="1100"/>
                <a:t>군집화</a:t>
              </a:r>
              <a:endParaRPr lang="en-US" altLang="ko-KR" sz="110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9184" y="405990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43116" y="697017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AB776-D6BC-481C-9281-84D705EBB8FB}"/>
              </a:ext>
            </a:extLst>
          </p:cNvPr>
          <p:cNvSpPr txBox="1"/>
          <p:nvPr/>
        </p:nvSpPr>
        <p:spPr>
          <a:xfrm>
            <a:off x="1623843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송 지영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1E8935-E692-4A14-80E2-024DF07E2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15" y="1859822"/>
            <a:ext cx="1266824" cy="1285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30F95D-8C96-482A-8A14-7BD681B54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883" y="1869346"/>
            <a:ext cx="1266825" cy="12447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258FDD-DDF9-4990-A764-F2241F619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128" y="1869347"/>
            <a:ext cx="1266824" cy="1276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8742F-0742-4275-889F-957787820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207" y="1859822"/>
            <a:ext cx="1266824" cy="1276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123B80-BABF-41AF-AC0E-72D6BAFF96F2}"/>
              </a:ext>
            </a:extLst>
          </p:cNvPr>
          <p:cNvSpPr txBox="1"/>
          <p:nvPr/>
        </p:nvSpPr>
        <p:spPr>
          <a:xfrm>
            <a:off x="3641427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정 규진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4E4FF-30B7-40BB-AB41-EA250A4894B8}"/>
              </a:ext>
            </a:extLst>
          </p:cNvPr>
          <p:cNvSpPr txBox="1"/>
          <p:nvPr/>
        </p:nvSpPr>
        <p:spPr>
          <a:xfrm>
            <a:off x="54826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장 하림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6492C-8FD6-46FA-9D3B-128384D7F2FF}"/>
              </a:ext>
            </a:extLst>
          </p:cNvPr>
          <p:cNvSpPr txBox="1"/>
          <p:nvPr/>
        </p:nvSpPr>
        <p:spPr>
          <a:xfrm>
            <a:off x="7378715" y="3243890"/>
            <a:ext cx="1630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 확장" panose="02030504000101010101" pitchFamily="18" charset="-127"/>
                <a:ea typeface="함초롬바탕 확장" panose="02030504000101010101" pitchFamily="18" charset="-127"/>
                <a:cs typeface="Nanum Gothic"/>
              </a:rPr>
              <a:t>임 영택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3322E-01D0-4CE9-8FC9-2E28F0DDACDE}"/>
              </a:ext>
            </a:extLst>
          </p:cNvPr>
          <p:cNvSpPr txBox="1"/>
          <p:nvPr/>
        </p:nvSpPr>
        <p:spPr>
          <a:xfrm>
            <a:off x="1753336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흐름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3B121-C64E-481D-B91B-193794B2A6C2}"/>
              </a:ext>
            </a:extLst>
          </p:cNvPr>
          <p:cNvSpPr txBox="1"/>
          <p:nvPr/>
        </p:nvSpPr>
        <p:spPr>
          <a:xfrm>
            <a:off x="3781207" y="3828665"/>
            <a:ext cx="13719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분석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검증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담당자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57E76-3474-4118-B670-9DCF4BF8B993}"/>
              </a:ext>
            </a:extLst>
          </p:cNvPr>
          <p:cNvSpPr txBox="1"/>
          <p:nvPr/>
        </p:nvSpPr>
        <p:spPr>
          <a:xfrm>
            <a:off x="5612108" y="3828665"/>
            <a:ext cx="1371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 처리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64636-2F69-4ADF-80ED-C79A8A4187B9}"/>
              </a:ext>
            </a:extLst>
          </p:cNvPr>
          <p:cNvSpPr txBox="1"/>
          <p:nvPr/>
        </p:nvSpPr>
        <p:spPr>
          <a:xfrm>
            <a:off x="7508208" y="3828665"/>
            <a:ext cx="150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매니저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63E1FC-968F-4573-8B8E-9ABC4FECF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5884" y="1869345"/>
            <a:ext cx="1266824" cy="124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4B80BE-F5D5-420E-897E-7069E6A5B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36308" y="1305626"/>
            <a:ext cx="4357157" cy="48553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39205" y="902724"/>
            <a:ext cx="6225706" cy="3992760"/>
            <a:chOff x="948263" y="113598"/>
            <a:chExt cx="5129169" cy="1239906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7240" r="30460"/>
            <a:stretch>
              <a:fillRect/>
            </a:stretch>
          </p:blipFill>
          <p:spPr>
            <a:xfrm rot="3367540">
              <a:off x="3496953" y="-200578"/>
              <a:ext cx="171747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59866" y="920941"/>
              <a:ext cx="3617566" cy="200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ko-KR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제주감귤산업 현황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25831" y="1152793"/>
              <a:ext cx="2755341" cy="200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-</a:t>
              </a:r>
              <a:r>
                <a:rPr kumimoji="1" lang="ko-KR" altLang="en-US" sz="3600" dirty="0">
                  <a:solidFill>
                    <a:srgbClr val="659859"/>
                  </a:solidFill>
                  <a:latin typeface="Nanum Gothic"/>
                  <a:ea typeface="Nanum Gothic"/>
                  <a:cs typeface="Nanum Gothic"/>
                </a:rPr>
                <a:t> 문제점 파악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564943" y="69701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DB7945-F938-4DD6-B8B9-EF80B4ECEB54}"/>
              </a:ext>
            </a:extLst>
          </p:cNvPr>
          <p:cNvSpPr txBox="1"/>
          <p:nvPr/>
        </p:nvSpPr>
        <p:spPr>
          <a:xfrm>
            <a:off x="3379712" y="5011493"/>
            <a:ext cx="3344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40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-</a:t>
            </a:r>
            <a:r>
              <a:rPr kumimoji="1" lang="ko-KR" altLang="en-US" sz="40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분석 방안</a:t>
            </a:r>
          </a:p>
        </p:txBody>
      </p:sp>
    </p:spTree>
    <p:extLst>
      <p:ext uri="{BB962C8B-B14F-4D97-AF65-F5344CB8AC3E}">
        <p14:creationId xmlns:p14="http://schemas.microsoft.com/office/powerpoint/2010/main" val="29703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55" y="1637221"/>
            <a:ext cx="4080272" cy="3519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4736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감귤</a:t>
            </a: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731830"/>
            <a:ext cx="628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 하면 생각나는 대표 과일   </a:t>
            </a:r>
            <a:r>
              <a:rPr kumimoji="1" lang="ko-KR" altLang="en-US" sz="32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감귤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B388EB-034C-472F-81AE-F3592F43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7607043" y="547167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1607782" y="2517259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6" y="1603344"/>
            <a:ext cx="28667248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r>
              <a:rPr lang="en-US" altLang="ko-KR" dirty="0"/>
              <a:t> 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전국 감귤생산량 중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3D7A2-C3BD-4891-AC85-182E7633F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"/>
          <a:stretch/>
        </p:blipFill>
        <p:spPr>
          <a:xfrm>
            <a:off x="6569044" y="3177183"/>
            <a:ext cx="5295900" cy="3383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B3191C-FC9B-467E-ABA9-2D753B83ADCE}"/>
              </a:ext>
            </a:extLst>
          </p:cNvPr>
          <p:cNvSpPr/>
          <p:nvPr/>
        </p:nvSpPr>
        <p:spPr>
          <a:xfrm>
            <a:off x="7757565" y="4532811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C074FE-D0EF-4CF2-A842-C1FBA444F369}"/>
              </a:ext>
            </a:extLst>
          </p:cNvPr>
          <p:cNvSpPr/>
          <p:nvPr/>
        </p:nvSpPr>
        <p:spPr>
          <a:xfrm>
            <a:off x="7757564" y="539372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37B77-D3E1-4CAE-91FB-DDE076CE304C}"/>
              </a:ext>
            </a:extLst>
          </p:cNvPr>
          <p:cNvSpPr/>
          <p:nvPr/>
        </p:nvSpPr>
        <p:spPr>
          <a:xfrm>
            <a:off x="7757563" y="582196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1742BC-C6F6-4984-9E15-99CAA150B63D}"/>
              </a:ext>
            </a:extLst>
          </p:cNvPr>
          <p:cNvSpPr/>
          <p:nvPr/>
        </p:nvSpPr>
        <p:spPr>
          <a:xfrm>
            <a:off x="9673208" y="4515393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5F70F0-689A-4471-9590-A4DACD521A29}"/>
              </a:ext>
            </a:extLst>
          </p:cNvPr>
          <p:cNvSpPr/>
          <p:nvPr/>
        </p:nvSpPr>
        <p:spPr>
          <a:xfrm>
            <a:off x="9673208" y="539372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E99256-4FF7-423F-A6DF-D429216F1DD1}"/>
              </a:ext>
            </a:extLst>
          </p:cNvPr>
          <p:cNvSpPr/>
          <p:nvPr/>
        </p:nvSpPr>
        <p:spPr>
          <a:xfrm>
            <a:off x="9673208" y="5821965"/>
            <a:ext cx="276091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62974E-F6B9-4DF1-A34B-DC6F4077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3556102"/>
            <a:ext cx="2715578" cy="2548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0336" y="379337"/>
            <a:ext cx="552747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 귤들은 버려 지기 까지 하는 상황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폐기수순을 밟고있는 상황</a:t>
            </a:r>
          </a:p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146" y="782008"/>
            <a:ext cx="4873608" cy="3527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D752-A205-40C5-8F29-9C3CEA05B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84" y="1302667"/>
            <a:ext cx="4706333" cy="3034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0C6AF-A214-41EA-A357-C02B3A0457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48392" y="3095092"/>
            <a:ext cx="3421185" cy="294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7F169D-4CF2-4E58-971D-C4A3F235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4" y="1519372"/>
            <a:ext cx="5407516" cy="4814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3488210" y="654886"/>
            <a:ext cx="54024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실제로 생산량이 증가해서 귤들이 버려지는 것인가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012A6-FD2D-4255-943C-818D8372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19372"/>
            <a:ext cx="5407515" cy="48143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C5CAE4-F80B-4241-9BB1-954F25B7BB89}"/>
              </a:ext>
            </a:extLst>
          </p:cNvPr>
          <p:cNvSpPr/>
          <p:nvPr/>
        </p:nvSpPr>
        <p:spPr>
          <a:xfrm>
            <a:off x="3056709" y="2049634"/>
            <a:ext cx="65314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6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426</Words>
  <Application>Microsoft Office PowerPoint</Application>
  <PresentationFormat>와이드스크린</PresentationFormat>
  <Paragraphs>144</Paragraphs>
  <Slides>16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Giddyup Std</vt:lpstr>
      <vt:lpstr>Nanum Gothic</vt:lpstr>
      <vt:lpstr>나눔스퀘어</vt:lpstr>
      <vt:lpstr>맑은 고딕</vt:lpstr>
      <vt:lpstr>함초롬바탕 확장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ICT01_02</cp:lastModifiedBy>
  <cp:revision>95</cp:revision>
  <dcterms:created xsi:type="dcterms:W3CDTF">2016-11-29T09:26:18Z</dcterms:created>
  <dcterms:modified xsi:type="dcterms:W3CDTF">2020-01-17T02:03:33Z</dcterms:modified>
  <cp:version>1000.0000.01</cp:version>
</cp:coreProperties>
</file>